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embeddedFontLst>
    <p:embeddedFont>
      <p:font typeface="Overlock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Tggk5fENaDU34FVFahkc1ZFb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Overlock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Overlock-italic.fntdata"/><Relationship Id="rId7" Type="http://schemas.openxmlformats.org/officeDocument/2006/relationships/slide" Target="slides/slide3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1" Type="http://schemas.openxmlformats.org/officeDocument/2006/relationships/font" Target="fonts/Overlock-bold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1.xml"/><Relationship Id="rId10" Type="http://schemas.openxmlformats.org/officeDocument/2006/relationships/font" Target="fonts/Overlock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9B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Relationship Id="rId4" Type="http://schemas.openxmlformats.org/officeDocument/2006/relationships/image" Target="../media/image9.pn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1567934">
            <a:off x="821690" y="3324454"/>
            <a:ext cx="4516436" cy="392888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BAE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366639">
            <a:off x="-237527" y="3321497"/>
            <a:ext cx="2540168" cy="235765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B5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type="ctrTitle"/>
          </p:nvPr>
        </p:nvSpPr>
        <p:spPr>
          <a:xfrm>
            <a:off x="370069" y="460089"/>
            <a:ext cx="8504903" cy="7270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90000"/>
              </a:buClr>
              <a:buSzPts val="4400"/>
              <a:buFont typeface="Overlock"/>
              <a:buNone/>
            </a:pPr>
            <a:r>
              <a:rPr lang="en-US" sz="4400">
                <a:solidFill>
                  <a:srgbClr val="790000"/>
                </a:solidFill>
                <a:latin typeface="Overlock"/>
                <a:ea typeface="Overlock"/>
                <a:cs typeface="Overlock"/>
                <a:sym typeface="Overlock"/>
              </a:rPr>
              <a:t>Structure of a Warm Front</a:t>
            </a:r>
            <a:endParaRPr sz="4400">
              <a:solidFill>
                <a:srgbClr val="790000"/>
              </a:solidFill>
            </a:endParaRPr>
          </a:p>
        </p:txBody>
      </p:sp>
      <p:pic>
        <p:nvPicPr>
          <p:cNvPr descr="A picture containing transport, wheel&#10;&#10;Description automatically generated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069" y="3983239"/>
            <a:ext cx="2598259" cy="261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3278" y="5534703"/>
            <a:ext cx="4276585" cy="7270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 rot="366639">
            <a:off x="1384179" y="1541413"/>
            <a:ext cx="1618847" cy="1530888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B5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 rot="-728711">
            <a:off x="-433504" y="4155158"/>
            <a:ext cx="2340779" cy="207631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5E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639775" y="17225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90000"/>
              </a:buClr>
              <a:buSzPts val="4400"/>
              <a:buFont typeface="Overlock"/>
              <a:buNone/>
            </a:pPr>
            <a:r>
              <a:rPr lang="en-US">
                <a:solidFill>
                  <a:srgbClr val="790000"/>
                </a:solidFill>
                <a:latin typeface="Overlock"/>
                <a:ea typeface="Overlock"/>
                <a:cs typeface="Overlock"/>
                <a:sym typeface="Overlock"/>
              </a:rPr>
              <a:t>What is a Warm Front?</a:t>
            </a:r>
            <a:endParaRPr>
              <a:solidFill>
                <a:srgbClr val="790000"/>
              </a:solidFill>
            </a:endParaRPr>
          </a:p>
        </p:txBody>
      </p:sp>
      <p:pic>
        <p:nvPicPr>
          <p:cNvPr descr="Weather Fronts" id="97" name="Google Shape;97;p2"/>
          <p:cNvPicPr preferRelativeResize="0"/>
          <p:nvPr/>
        </p:nvPicPr>
        <p:blipFill rotWithShape="1">
          <a:blip r:embed="rId3">
            <a:alphaModFix/>
          </a:blip>
          <a:srcRect b="51477" l="53216" r="0" t="0"/>
          <a:stretch/>
        </p:blipFill>
        <p:spPr>
          <a:xfrm>
            <a:off x="6457356" y="1515816"/>
            <a:ext cx="1782452" cy="18486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Prepare for a Tornado | Weather Underground"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12" y="2764159"/>
            <a:ext cx="5498676" cy="34319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Paddle Smart - Weather Page"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5326" y="3493490"/>
            <a:ext cx="3206511" cy="22691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424009" y="1515816"/>
            <a:ext cx="602733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warm front occurs when a warm air mass moves into a cold air mass.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B5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>
            <p:ph type="title"/>
          </p:nvPr>
        </p:nvSpPr>
        <p:spPr>
          <a:xfrm>
            <a:off x="628650" y="24893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90000"/>
              </a:buClr>
              <a:buSzPts val="4400"/>
              <a:buFont typeface="Overlock"/>
              <a:buNone/>
            </a:pPr>
            <a:r>
              <a:rPr lang="en-US">
                <a:solidFill>
                  <a:srgbClr val="790000"/>
                </a:solidFill>
                <a:latin typeface="Overlock"/>
                <a:ea typeface="Overlock"/>
                <a:cs typeface="Overlock"/>
                <a:sym typeface="Overlock"/>
              </a:rPr>
              <a:t>Structure of a Warm Front</a:t>
            </a:r>
            <a:endParaRPr>
              <a:solidFill>
                <a:srgbClr val="790000"/>
              </a:solidFill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179109" y="1574494"/>
            <a:ext cx="88394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Warm fronts have a larger horizontal extent than a vertical extent as warm air rises over the cold air.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Warm air is less dense than cold air, which causes the air to rise</a:t>
            </a:r>
            <a:r>
              <a:rPr lang="en-US"/>
              <a:t>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 rot="-728711">
            <a:off x="-433504" y="4155158"/>
            <a:ext cx="2340779" cy="207631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5E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onts | CK-12 Foundation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964" y="2908430"/>
            <a:ext cx="5624071" cy="370063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B5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 rot="-728711">
            <a:off x="-433504" y="4155158"/>
            <a:ext cx="2340779" cy="207631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5E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>
            <p:ph type="title"/>
          </p:nvPr>
        </p:nvSpPr>
        <p:spPr>
          <a:xfrm>
            <a:off x="628650" y="21982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90000"/>
              </a:buClr>
              <a:buSzPts val="4400"/>
              <a:buFont typeface="Overlock"/>
              <a:buNone/>
            </a:pPr>
            <a:r>
              <a:rPr lang="en-US">
                <a:solidFill>
                  <a:srgbClr val="790000"/>
                </a:solidFill>
                <a:latin typeface="Overlock"/>
                <a:ea typeface="Overlock"/>
                <a:cs typeface="Overlock"/>
                <a:sym typeface="Overlock"/>
              </a:rPr>
              <a:t>Clouds and Precipitation</a:t>
            </a:r>
            <a:endParaRPr>
              <a:solidFill>
                <a:srgbClr val="790000"/>
              </a:solidFill>
            </a:endParaRPr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628650" y="152400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Warm fronts are usually characterized by widespread cloud cover and steady precipitation.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Clouds are called “stratiform” due to their layered structure.</a:t>
            </a:r>
            <a:endParaRPr/>
          </a:p>
        </p:txBody>
      </p:sp>
      <p:pic>
        <p:nvPicPr>
          <p:cNvPr descr="Class 4 Weather and Climate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697" y="3020063"/>
            <a:ext cx="4762500" cy="34385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tratiform Clouds Stock Photo - Download Image Now - iStock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066" y="3463925"/>
            <a:ext cx="3617120" cy="24114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620794" y="17571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90000"/>
              </a:buClr>
              <a:buSzPts val="4400"/>
              <a:buFont typeface="Overlock"/>
              <a:buNone/>
            </a:pPr>
            <a:r>
              <a:rPr lang="en-US">
                <a:solidFill>
                  <a:srgbClr val="790000"/>
                </a:solidFill>
                <a:latin typeface="Overlock"/>
                <a:ea typeface="Overlock"/>
                <a:cs typeface="Overlock"/>
                <a:sym typeface="Overlock"/>
              </a:rPr>
              <a:t>Clouds and Precipitation </a:t>
            </a:r>
            <a:endParaRPr>
              <a:solidFill>
                <a:srgbClr val="790000"/>
              </a:solidFill>
            </a:endParaRPr>
          </a:p>
        </p:txBody>
      </p:sp>
      <p:sp>
        <p:nvSpPr>
          <p:cNvPr id="125" name="Google Shape;125;p5"/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B5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-728711">
            <a:off x="-433504" y="4155158"/>
            <a:ext cx="2340779" cy="207631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5E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udy: Most rain comes from ice clouds - GeoSpace - AGU Blogosphere"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882" y="1501279"/>
            <a:ext cx="6096000" cy="27146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now Forecast, Snow Reports &amp; Snow Conditions"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6501" y="4370216"/>
            <a:ext cx="2994381" cy="22457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9" name="Google Shape;129;p5"/>
          <p:cNvSpPr txBox="1"/>
          <p:nvPr/>
        </p:nvSpPr>
        <p:spPr>
          <a:xfrm>
            <a:off x="177732" y="1501279"/>
            <a:ext cx="272522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fronts are often associated with widespread rainfall or snowfall, depending on the season.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eatherQuestions.com: What causes snow?"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9206" y="4371075"/>
            <a:ext cx="4704500" cy="23112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FFFF00"/>
      </a:accent1>
      <a:accent2>
        <a:srgbClr val="FFC000"/>
      </a:accent2>
      <a:accent3>
        <a:srgbClr val="F38D05"/>
      </a:accent3>
      <a:accent4>
        <a:srgbClr val="FF5050"/>
      </a:accent4>
      <a:accent5>
        <a:srgbClr val="FFCC3B"/>
      </a:accent5>
      <a:accent6>
        <a:srgbClr val="F20000"/>
      </a:accent6>
      <a:hlink>
        <a:srgbClr val="B12E0F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EB3FB2-796A-4552-9F84-7B5B9EFD2DF4}"/>
</file>

<file path=customXml/itemProps2.xml><?xml version="1.0" encoding="utf-8"?>
<ds:datastoreItem xmlns:ds="http://schemas.openxmlformats.org/officeDocument/2006/customXml" ds:itemID="{45E8A408-FF51-4A94-81FF-C979009C7DA5}"/>
</file>

<file path=customXml/itemProps3.xml><?xml version="1.0" encoding="utf-8"?>
<ds:datastoreItem xmlns:ds="http://schemas.openxmlformats.org/officeDocument/2006/customXml" ds:itemID="{88C136A3-883B-4920-A71F-BC713D641E13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Jolie Kavanagh</dc:creator>
  <dcterms:created xsi:type="dcterms:W3CDTF">2020-05-27T13:17:40Z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40900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